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Lst>
  <p:sldSz cx="7772400" cy="100584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orth, Wensday" initials="WW" lastIdx="19" clrIdx="0"/>
  <p:cmAuthor id="2" name="Barbara Baquero" initials="BB" lastIdx="1" clrIdx="1"/>
  <p:cmAuthor id="3" name="Barbara Baquero" initials="BB [2]" lastIdx="1" clrIdx="2"/>
  <p:cmAuthor id="4" name="user" initials="u" lastIdx="2" clrIdx="3">
    <p:extLst>
      <p:ext uri="{19B8F6BF-5375-455C-9EA6-DF929625EA0E}">
        <p15:presenceInfo xmlns:p15="http://schemas.microsoft.com/office/powerpoint/2012/main" userId="user" providerId="None"/>
      </p:ext>
    </p:extLst>
  </p:cmAuthor>
  <p:cmAuthor id="5" name="Bucklin, Rebecca S" initials="BRS" lastIdx="8" clrIdx="4">
    <p:extLst>
      <p:ext uri="{19B8F6BF-5375-455C-9EA6-DF929625EA0E}">
        <p15:presenceInfo xmlns:p15="http://schemas.microsoft.com/office/powerpoint/2012/main" userId="S-1-5-21-1343024091-1383384898-725345543-8403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CD8F"/>
    <a:srgbClr val="80A84A"/>
    <a:srgbClr val="EA673E"/>
    <a:srgbClr val="ED7955"/>
    <a:srgbClr val="FFD347"/>
    <a:srgbClr val="ACCCEA"/>
    <a:srgbClr val="FFC334"/>
    <a:srgbClr val="FFD469"/>
    <a:srgbClr val="F4AC96"/>
    <a:srgbClr val="EC74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91" autoAdjust="0"/>
  </p:normalViewPr>
  <p:slideViewPr>
    <p:cSldViewPr snapToGrid="0">
      <p:cViewPr varScale="1">
        <p:scale>
          <a:sx n="87" d="100"/>
          <a:sy n="87" d="100"/>
        </p:scale>
        <p:origin x="4272"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D590829-B5A5-46FD-BDAA-C1D4527DC6BC}" type="datetimeFigureOut">
              <a:rPr lang="en-US" smtClean="0"/>
              <a:t>8/15/23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3862674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D590829-B5A5-46FD-BDAA-C1D4527DC6BC}" type="datetimeFigureOut">
              <a:rPr lang="en-US" smtClean="0"/>
              <a:t>8/15/23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3543311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D590829-B5A5-46FD-BDAA-C1D4527DC6BC}" type="datetimeFigureOut">
              <a:rPr lang="en-US" smtClean="0"/>
              <a:t>8/15/23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3333078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D590829-B5A5-46FD-BDAA-C1D4527DC6BC}" type="datetimeFigureOut">
              <a:rPr lang="en-US" smtClean="0"/>
              <a:t>8/15/23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3203300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D590829-B5A5-46FD-BDAA-C1D4527DC6BC}" type="datetimeFigureOut">
              <a:rPr lang="en-US" smtClean="0"/>
              <a:t>8/15/23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2447784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D590829-B5A5-46FD-BDAA-C1D4527DC6BC}" type="datetimeFigureOut">
              <a:rPr lang="en-US" smtClean="0"/>
              <a:t>8/15/23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378169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D590829-B5A5-46FD-BDAA-C1D4527DC6BC}" type="datetimeFigureOut">
              <a:rPr lang="en-US" smtClean="0"/>
              <a:t>8/15/23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1823402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D590829-B5A5-46FD-BDAA-C1D4527DC6BC}" type="datetimeFigureOut">
              <a:rPr lang="en-US" smtClean="0"/>
              <a:t>8/15/23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245662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590829-B5A5-46FD-BDAA-C1D4527DC6BC}" type="datetimeFigureOut">
              <a:rPr lang="en-US" smtClean="0"/>
              <a:t>8/15/23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770765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AD590829-B5A5-46FD-BDAA-C1D4527DC6BC}" type="datetimeFigureOut">
              <a:rPr lang="en-US" smtClean="0"/>
              <a:t>8/15/23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3373793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dirty="0"/>
              <a:t>Click icon to add picture</a:t>
            </a:r>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AD590829-B5A5-46FD-BDAA-C1D4527DC6BC}" type="datetimeFigureOut">
              <a:rPr lang="en-US" smtClean="0"/>
              <a:t>8/15/23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DD87A86-BBAF-4639-B012-4F2EA523D18D}" type="slidenum">
              <a:rPr lang="en-US" smtClean="0"/>
              <a:t>‹#›</a:t>
            </a:fld>
            <a:endParaRPr lang="en-US" dirty="0"/>
          </a:p>
        </p:txBody>
      </p:sp>
    </p:spTree>
    <p:extLst>
      <p:ext uri="{BB962C8B-B14F-4D97-AF65-F5344CB8AC3E}">
        <p14:creationId xmlns:p14="http://schemas.microsoft.com/office/powerpoint/2010/main" val="2564387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AD590829-B5A5-46FD-BDAA-C1D4527DC6BC}" type="datetimeFigureOut">
              <a:rPr lang="en-US" smtClean="0"/>
              <a:t>8/15/23</a:t>
            </a:fld>
            <a:endParaRPr lang="en-US" dirty="0"/>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BDD87A86-BBAF-4639-B012-4F2EA523D18D}" type="slidenum">
              <a:rPr lang="en-US" smtClean="0"/>
              <a:t>‹#›</a:t>
            </a:fld>
            <a:endParaRPr lang="en-US" dirty="0"/>
          </a:p>
        </p:txBody>
      </p:sp>
    </p:spTree>
    <p:extLst>
      <p:ext uri="{BB962C8B-B14F-4D97-AF65-F5344CB8AC3E}">
        <p14:creationId xmlns:p14="http://schemas.microsoft.com/office/powerpoint/2010/main" val="36612011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www.iowahealthieststate.com/resources/individuals/5210/why5210works/" TargetMode="External"/><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jpeg"/><Relationship Id="rId4" Type="http://schemas.openxmlformats.org/officeDocument/2006/relationships/hyperlink" Target="https://idph.iowa.gov/nutrition-physical-activity/healthy-choices" TargetMode="Externa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257673" y="6210672"/>
            <a:ext cx="2294959" cy="3554819"/>
          </a:xfrm>
          <a:prstGeom prst="rect">
            <a:avLst/>
          </a:prstGeom>
          <a:solidFill>
            <a:schemeClr val="bg1"/>
          </a:solidFill>
          <a:ln w="28575">
            <a:solidFill>
              <a:schemeClr val="tx2"/>
            </a:solidFill>
          </a:ln>
        </p:spPr>
        <p:txBody>
          <a:bodyPr wrap="square" rtlCol="0">
            <a:spAutoFit/>
          </a:bodyPr>
          <a:lstStyle/>
          <a:p>
            <a:r>
              <a:rPr lang="en-US" sz="1500" dirty="0">
                <a:latin typeface="Franklin Gothic Book" panose="020B0503020102020204" pitchFamily="34" charset="0"/>
              </a:rPr>
              <a:t>With our PAL Spotlight, we hope to thank our amazing PALs for making our program possible. Every month, we highlight a PAL who has gone above and beyond. We also hope that these spotlights will provide participants with a friendly face when they attend Active Iowa activities or events, as well as a resource about the Active Iowa program!</a:t>
            </a:r>
          </a:p>
        </p:txBody>
      </p:sp>
      <p:sp>
        <p:nvSpPr>
          <p:cNvPr id="10" name="TextBox 9"/>
          <p:cNvSpPr txBox="1"/>
          <p:nvPr/>
        </p:nvSpPr>
        <p:spPr>
          <a:xfrm>
            <a:off x="215596" y="3624496"/>
            <a:ext cx="4796774" cy="430887"/>
          </a:xfrm>
          <a:prstGeom prst="rect">
            <a:avLst/>
          </a:prstGeom>
          <a:noFill/>
        </p:spPr>
        <p:txBody>
          <a:bodyPr wrap="square" rtlCol="0">
            <a:spAutoFit/>
          </a:bodyPr>
          <a:lstStyle/>
          <a:p>
            <a:r>
              <a:rPr lang="en-US" sz="2200" dirty="0">
                <a:solidFill>
                  <a:srgbClr val="C94C15"/>
                </a:solidFill>
                <a:latin typeface="Franklin Gothic Medium" panose="020B0603020102020204" pitchFamily="34" charset="0"/>
              </a:rPr>
              <a:t>Last month review!</a:t>
            </a:r>
          </a:p>
        </p:txBody>
      </p:sp>
      <p:sp>
        <p:nvSpPr>
          <p:cNvPr id="11" name="TextBox 10"/>
          <p:cNvSpPr txBox="1"/>
          <p:nvPr/>
        </p:nvSpPr>
        <p:spPr>
          <a:xfrm>
            <a:off x="254911" y="4053191"/>
            <a:ext cx="4857421" cy="1015663"/>
          </a:xfrm>
          <a:prstGeom prst="rect">
            <a:avLst/>
          </a:prstGeom>
          <a:noFill/>
          <a:ln w="28575">
            <a:solidFill>
              <a:schemeClr val="tx2"/>
            </a:solidFill>
          </a:ln>
        </p:spPr>
        <p:txBody>
          <a:bodyPr wrap="square" rtlCol="0">
            <a:spAutoFit/>
          </a:bodyPr>
          <a:lstStyle/>
          <a:p>
            <a:r>
              <a:rPr lang="en-US" sz="1500" dirty="0">
                <a:latin typeface="Franklin Gothic Book" panose="020B0503020102020204" pitchFamily="34" charset="0"/>
              </a:rPr>
              <a:t>Each month, we celebrate program achievements, provide updates, and recap last month’s events and activities. This may include new activities, community events we participated in, or program milestones. </a:t>
            </a:r>
            <a:endParaRPr lang="en-US" sz="1500" b="1" dirty="0">
              <a:latin typeface="Franklin Gothic Book" panose="020B0503020102020204" pitchFamily="34" charset="0"/>
            </a:endParaRPr>
          </a:p>
        </p:txBody>
      </p:sp>
      <p:sp>
        <p:nvSpPr>
          <p:cNvPr id="20" name="Rectangle 19">
            <a:extLst>
              <a:ext uri="{FF2B5EF4-FFF2-40B4-BE49-F238E27FC236}">
                <a16:creationId xmlns:a16="http://schemas.microsoft.com/office/drawing/2014/main" id="{0704A970-BF6E-4E07-B2C8-305943934726}"/>
              </a:ext>
            </a:extLst>
          </p:cNvPr>
          <p:cNvSpPr/>
          <p:nvPr/>
        </p:nvSpPr>
        <p:spPr>
          <a:xfrm>
            <a:off x="5266632" y="2811266"/>
            <a:ext cx="2286000" cy="295229"/>
          </a:xfrm>
          <a:prstGeom prst="rect">
            <a:avLst/>
          </a:prstGeom>
          <a:solidFill>
            <a:srgbClr val="FFC334"/>
          </a:solidFill>
          <a:ln w="28575">
            <a:solidFill>
              <a:srgbClr val="585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bg1"/>
                </a:solidFill>
                <a:latin typeface="Franklin Gothic Medium" panose="020B0603020102020204" pitchFamily="34" charset="0"/>
              </a:rPr>
              <a:t>YEAR</a:t>
            </a:r>
          </a:p>
        </p:txBody>
      </p:sp>
      <p:sp>
        <p:nvSpPr>
          <p:cNvPr id="21" name="Rectangle 20">
            <a:extLst>
              <a:ext uri="{FF2B5EF4-FFF2-40B4-BE49-F238E27FC236}">
                <a16:creationId xmlns:a16="http://schemas.microsoft.com/office/drawing/2014/main" id="{8E5F4964-466D-4788-B570-D8C009C43998}"/>
              </a:ext>
            </a:extLst>
          </p:cNvPr>
          <p:cNvSpPr/>
          <p:nvPr/>
        </p:nvSpPr>
        <p:spPr>
          <a:xfrm>
            <a:off x="5275591" y="3214529"/>
            <a:ext cx="2286000" cy="324478"/>
          </a:xfrm>
          <a:prstGeom prst="rect">
            <a:avLst/>
          </a:prstGeom>
          <a:solidFill>
            <a:srgbClr val="C94C15"/>
          </a:solidFill>
          <a:ln w="28575">
            <a:solidFill>
              <a:srgbClr val="585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Franklin Gothic Medium" panose="020B0603020102020204" pitchFamily="34" charset="0"/>
              </a:rPr>
              <a:t>PAL Spotlight</a:t>
            </a:r>
          </a:p>
        </p:txBody>
      </p:sp>
      <p:sp>
        <p:nvSpPr>
          <p:cNvPr id="45" name="TextBox 44">
            <a:extLst>
              <a:ext uri="{FF2B5EF4-FFF2-40B4-BE49-F238E27FC236}">
                <a16:creationId xmlns:a16="http://schemas.microsoft.com/office/drawing/2014/main" id="{EA52C143-910D-4AF2-9339-8D5FD57A69AE}"/>
              </a:ext>
            </a:extLst>
          </p:cNvPr>
          <p:cNvSpPr txBox="1"/>
          <p:nvPr/>
        </p:nvSpPr>
        <p:spPr>
          <a:xfrm>
            <a:off x="1931370" y="5839045"/>
            <a:ext cx="3180962" cy="2323713"/>
          </a:xfrm>
          <a:prstGeom prst="rect">
            <a:avLst/>
          </a:prstGeom>
          <a:solidFill>
            <a:schemeClr val="bg1"/>
          </a:solidFill>
          <a:ln w="28575">
            <a:solidFill>
              <a:schemeClr val="tx2"/>
            </a:solidFill>
          </a:ln>
        </p:spPr>
        <p:txBody>
          <a:bodyPr wrap="square" rtlCol="0" anchor="ctr">
            <a:spAutoFit/>
          </a:bodyPr>
          <a:lstStyle/>
          <a:p>
            <a:r>
              <a:rPr lang="en-US" sz="1450" dirty="0">
                <a:latin typeface="Franklin Gothic Book" panose="020B0503020102020204" pitchFamily="34" charset="0"/>
              </a:rPr>
              <a:t>Each month, we spotlight a CAB member. Recognizing a member of the CAB connects our PALs and participants with our partner organizations and helps shed light on CAB processes that can seem “behind-the-scenes.” Most importantly, it allows us to recognize CAB members for all of their hard work and dedication!</a:t>
            </a:r>
          </a:p>
        </p:txBody>
      </p:sp>
      <p:sp>
        <p:nvSpPr>
          <p:cNvPr id="46" name="Rectangle 45">
            <a:extLst>
              <a:ext uri="{FF2B5EF4-FFF2-40B4-BE49-F238E27FC236}">
                <a16:creationId xmlns:a16="http://schemas.microsoft.com/office/drawing/2014/main" id="{B3EFD786-9131-4D0C-9E40-424FFE54E5E5}"/>
              </a:ext>
            </a:extLst>
          </p:cNvPr>
          <p:cNvSpPr/>
          <p:nvPr/>
        </p:nvSpPr>
        <p:spPr>
          <a:xfrm>
            <a:off x="254911" y="5284819"/>
            <a:ext cx="4857421" cy="406024"/>
          </a:xfrm>
          <a:prstGeom prst="rect">
            <a:avLst/>
          </a:prstGeom>
          <a:solidFill>
            <a:srgbClr val="5B9BD5"/>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Franklin Gothic Medium" panose="020B0603020102020204" pitchFamily="34" charset="0"/>
              </a:rPr>
              <a:t>CAB Spotlight</a:t>
            </a:r>
          </a:p>
        </p:txBody>
      </p:sp>
      <p:sp>
        <p:nvSpPr>
          <p:cNvPr id="3" name="TextBox 2"/>
          <p:cNvSpPr txBox="1"/>
          <p:nvPr/>
        </p:nvSpPr>
        <p:spPr>
          <a:xfrm>
            <a:off x="320507" y="3083724"/>
            <a:ext cx="4875087" cy="261610"/>
          </a:xfrm>
          <a:prstGeom prst="rect">
            <a:avLst/>
          </a:prstGeom>
          <a:noFill/>
        </p:spPr>
        <p:txBody>
          <a:bodyPr wrap="square" rtlCol="0">
            <a:spAutoFit/>
          </a:bodyPr>
          <a:lstStyle/>
          <a:p>
            <a:pPr algn="ctr"/>
            <a:r>
              <a:rPr lang="en-US" sz="1100" dirty="0">
                <a:solidFill>
                  <a:schemeClr val="bg1"/>
                </a:solidFill>
                <a:latin typeface="Franklin Gothic Book" panose="020B0503020102020204" pitchFamily="34" charset="0"/>
              </a:rPr>
              <a:t>Bernie</a:t>
            </a:r>
          </a:p>
        </p:txBody>
      </p:sp>
      <p:sp>
        <p:nvSpPr>
          <p:cNvPr id="22" name="TextBox 21"/>
          <p:cNvSpPr txBox="1"/>
          <p:nvPr/>
        </p:nvSpPr>
        <p:spPr>
          <a:xfrm>
            <a:off x="254911" y="412802"/>
            <a:ext cx="2778717" cy="461665"/>
          </a:xfrm>
          <a:prstGeom prst="rect">
            <a:avLst/>
          </a:prstGeom>
          <a:noFill/>
        </p:spPr>
        <p:txBody>
          <a:bodyPr wrap="square" rtlCol="0">
            <a:spAutoFit/>
          </a:bodyPr>
          <a:lstStyle/>
          <a:p>
            <a:r>
              <a:rPr lang="en-US" sz="2400" b="1" dirty="0">
                <a:solidFill>
                  <a:srgbClr val="70941D"/>
                </a:solidFill>
                <a:latin typeface="Franklin Gothic Book" panose="020B0503020102020204" pitchFamily="34" charset="0"/>
              </a:rPr>
              <a:t>ACTIVE IOWA</a:t>
            </a:r>
          </a:p>
        </p:txBody>
      </p:sp>
      <p:sp>
        <p:nvSpPr>
          <p:cNvPr id="2" name="Rectangle 1"/>
          <p:cNvSpPr/>
          <p:nvPr/>
        </p:nvSpPr>
        <p:spPr>
          <a:xfrm>
            <a:off x="240510" y="3137558"/>
            <a:ext cx="4871822" cy="486938"/>
          </a:xfrm>
          <a:prstGeom prst="rect">
            <a:avLst/>
          </a:prstGeom>
          <a:solidFill>
            <a:srgbClr val="9E1F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Franklin Gothic Book" panose="020B0503020102020204" pitchFamily="34" charset="0"/>
              </a:rPr>
              <a:t>Here we share a photo from the previous month’s activities or events. </a:t>
            </a:r>
          </a:p>
        </p:txBody>
      </p:sp>
      <p:sp>
        <p:nvSpPr>
          <p:cNvPr id="24" name="Rectangle 23"/>
          <p:cNvSpPr/>
          <p:nvPr/>
        </p:nvSpPr>
        <p:spPr>
          <a:xfrm>
            <a:off x="5293509" y="991891"/>
            <a:ext cx="2268082" cy="1775578"/>
          </a:xfrm>
          <a:prstGeom prst="rect">
            <a:avLst/>
          </a:prstGeom>
          <a:solidFill>
            <a:schemeClr val="bg1"/>
          </a:solidFill>
          <a:ln w="28575">
            <a:solidFill>
              <a:srgbClr val="585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3200" dirty="0">
              <a:latin typeface="Franklin Gothic Medium" panose="020B0603020102020204" pitchFamily="34" charset="0"/>
            </a:endParaRPr>
          </a:p>
          <a:p>
            <a:pPr algn="r"/>
            <a:endParaRPr lang="en-US" sz="3200" dirty="0">
              <a:latin typeface="Franklin Gothic Medium" panose="020B0603020102020204" pitchFamily="34" charset="0"/>
            </a:endParaRPr>
          </a:p>
          <a:p>
            <a:pPr algn="ctr"/>
            <a:endParaRPr lang="en-US" sz="3200" b="1" dirty="0">
              <a:latin typeface="Franklin Gothic Medium" panose="020B0603020102020204" pitchFamily="34" charset="0"/>
            </a:endParaRPr>
          </a:p>
          <a:p>
            <a:pPr algn="ctr"/>
            <a:r>
              <a:rPr lang="en-US" sz="2000" dirty="0">
                <a:solidFill>
                  <a:schemeClr val="tx1"/>
                </a:solidFill>
                <a:latin typeface="Franklin Gothic Medium" panose="020B0603020102020204" pitchFamily="34" charset="0"/>
              </a:rPr>
              <a:t>[Month] In Review</a:t>
            </a:r>
          </a:p>
        </p:txBody>
      </p:sp>
      <p:sp>
        <p:nvSpPr>
          <p:cNvPr id="19" name="TextBox 18"/>
          <p:cNvSpPr txBox="1"/>
          <p:nvPr/>
        </p:nvSpPr>
        <p:spPr>
          <a:xfrm>
            <a:off x="254911" y="8240054"/>
            <a:ext cx="4815513" cy="430887"/>
          </a:xfrm>
          <a:prstGeom prst="rect">
            <a:avLst/>
          </a:prstGeom>
          <a:noFill/>
        </p:spPr>
        <p:txBody>
          <a:bodyPr wrap="square" rtlCol="0">
            <a:spAutoFit/>
          </a:bodyPr>
          <a:lstStyle/>
          <a:p>
            <a:r>
              <a:rPr lang="en-US" sz="2200" dirty="0">
                <a:solidFill>
                  <a:srgbClr val="C94C15"/>
                </a:solidFill>
                <a:latin typeface="Franklin Gothic Medium" panose="020B0603020102020204" pitchFamily="34" charset="0"/>
              </a:rPr>
              <a:t>Upcoming Events</a:t>
            </a:r>
          </a:p>
        </p:txBody>
      </p:sp>
      <p:sp>
        <p:nvSpPr>
          <p:cNvPr id="23" name="TextBox 22"/>
          <p:cNvSpPr txBox="1"/>
          <p:nvPr/>
        </p:nvSpPr>
        <p:spPr>
          <a:xfrm>
            <a:off x="240510" y="8741847"/>
            <a:ext cx="4871822" cy="1015663"/>
          </a:xfrm>
          <a:prstGeom prst="rect">
            <a:avLst/>
          </a:prstGeom>
          <a:noFill/>
          <a:ln w="28575">
            <a:solidFill>
              <a:schemeClr val="tx2"/>
            </a:solidFill>
          </a:ln>
        </p:spPr>
        <p:txBody>
          <a:bodyPr wrap="square" rtlCol="0">
            <a:spAutoFit/>
          </a:bodyPr>
          <a:lstStyle/>
          <a:p>
            <a:r>
              <a:rPr lang="en-US" sz="1500" dirty="0">
                <a:latin typeface="Franklin Gothic Book" panose="020B0503020102020204" pitchFamily="34" charset="0"/>
              </a:rPr>
              <a:t>Providing reminders upcoming Active Iowa events and spotlighting events from our community partners helps keep PALs and participants involved and excited about Active Iowa!  </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698" y="5906808"/>
            <a:ext cx="1508226" cy="2262340"/>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15339"/>
          <a:stretch/>
        </p:blipFill>
        <p:spPr>
          <a:xfrm rot="10800000">
            <a:off x="159820" y="991891"/>
            <a:ext cx="5056023" cy="2080797"/>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6803"/>
          <a:stretch/>
        </p:blipFill>
        <p:spPr>
          <a:xfrm>
            <a:off x="5283225" y="3626602"/>
            <a:ext cx="2250635" cy="2459631"/>
          </a:xfrm>
          <a:prstGeom prst="rect">
            <a:avLst/>
          </a:prstGeom>
        </p:spPr>
      </p:pic>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27050" y="1227884"/>
            <a:ext cx="1556204" cy="1175410"/>
          </a:xfrm>
          <a:prstGeom prst="rect">
            <a:avLst/>
          </a:prstGeom>
        </p:spPr>
      </p:pic>
      <p:sp>
        <p:nvSpPr>
          <p:cNvPr id="5" name="TextBox 4"/>
          <p:cNvSpPr txBox="1"/>
          <p:nvPr/>
        </p:nvSpPr>
        <p:spPr>
          <a:xfrm>
            <a:off x="0" y="154980"/>
            <a:ext cx="7772399" cy="276999"/>
          </a:xfrm>
          <a:prstGeom prst="rect">
            <a:avLst/>
          </a:prstGeom>
          <a:noFill/>
        </p:spPr>
        <p:txBody>
          <a:bodyPr wrap="square" rtlCol="0">
            <a:spAutoFit/>
          </a:bodyPr>
          <a:lstStyle/>
          <a:p>
            <a:pPr algn="ctr"/>
            <a:r>
              <a:rPr lang="en-US" sz="1200" dirty="0">
                <a:latin typeface="Times New Roman" panose="02020603050405020304" pitchFamily="18" charset="0"/>
                <a:cs typeface="Times New Roman" panose="02020603050405020304" pitchFamily="18" charset="0"/>
              </a:rPr>
              <a:t>Appendix 6.1</a:t>
            </a:r>
          </a:p>
        </p:txBody>
      </p:sp>
    </p:spTree>
    <p:extLst>
      <p:ext uri="{BB962C8B-B14F-4D97-AF65-F5344CB8AC3E}">
        <p14:creationId xmlns:p14="http://schemas.microsoft.com/office/powerpoint/2010/main" val="426970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280885" y="4774205"/>
            <a:ext cx="2292668" cy="338145"/>
          </a:xfrm>
          <a:prstGeom prst="rect">
            <a:avLst/>
          </a:prstGeom>
          <a:solidFill>
            <a:srgbClr val="FFC334"/>
          </a:solidFill>
          <a:ln w="28575">
            <a:solidFill>
              <a:srgbClr val="585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Franklin Gothic Medium" panose="020B0603020102020204" pitchFamily="34" charset="0"/>
              </a:rPr>
              <a:t>YEAR</a:t>
            </a:r>
          </a:p>
        </p:txBody>
      </p:sp>
      <p:sp>
        <p:nvSpPr>
          <p:cNvPr id="10" name="TextBox 9"/>
          <p:cNvSpPr txBox="1"/>
          <p:nvPr/>
        </p:nvSpPr>
        <p:spPr>
          <a:xfrm>
            <a:off x="290069" y="538336"/>
            <a:ext cx="4801432" cy="430887"/>
          </a:xfrm>
          <a:prstGeom prst="rect">
            <a:avLst/>
          </a:prstGeom>
          <a:noFill/>
        </p:spPr>
        <p:txBody>
          <a:bodyPr wrap="square" rtlCol="0">
            <a:spAutoFit/>
          </a:bodyPr>
          <a:lstStyle/>
          <a:p>
            <a:r>
              <a:rPr lang="en-US" sz="2200" dirty="0">
                <a:solidFill>
                  <a:srgbClr val="C94C15"/>
                </a:solidFill>
                <a:latin typeface="Franklin Gothic Medium" panose="020B0603020102020204" pitchFamily="34" charset="0"/>
              </a:rPr>
              <a:t>Tip of the Month</a:t>
            </a:r>
          </a:p>
        </p:txBody>
      </p:sp>
      <p:sp>
        <p:nvSpPr>
          <p:cNvPr id="14" name="Rectangle 13"/>
          <p:cNvSpPr/>
          <p:nvPr/>
        </p:nvSpPr>
        <p:spPr>
          <a:xfrm>
            <a:off x="5280885" y="5207283"/>
            <a:ext cx="2292668" cy="310724"/>
          </a:xfrm>
          <a:prstGeom prst="rect">
            <a:avLst/>
          </a:prstGeom>
          <a:solidFill>
            <a:srgbClr val="C94C15"/>
          </a:solidFill>
          <a:ln w="28575">
            <a:solidFill>
              <a:srgbClr val="585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Franklin Gothic Medium" panose="020B0603020102020204" pitchFamily="34" charset="0"/>
              </a:rPr>
              <a:t>Contact Us</a:t>
            </a:r>
          </a:p>
        </p:txBody>
      </p:sp>
      <p:sp>
        <p:nvSpPr>
          <p:cNvPr id="15" name="TextBox 14"/>
          <p:cNvSpPr txBox="1"/>
          <p:nvPr/>
        </p:nvSpPr>
        <p:spPr>
          <a:xfrm>
            <a:off x="5302565" y="5579569"/>
            <a:ext cx="2292668" cy="3731791"/>
          </a:xfrm>
          <a:prstGeom prst="rect">
            <a:avLst/>
          </a:prstGeom>
          <a:solidFill>
            <a:schemeClr val="bg1"/>
          </a:solidFill>
          <a:ln w="28575">
            <a:solidFill>
              <a:schemeClr val="tx2"/>
            </a:solidFill>
          </a:ln>
        </p:spPr>
        <p:txBody>
          <a:bodyPr wrap="square" rtlCol="0">
            <a:spAutoFit/>
          </a:bodyPr>
          <a:lstStyle/>
          <a:p>
            <a:r>
              <a:rPr lang="en-US" sz="1400" dirty="0">
                <a:latin typeface="Franklin Gothic Book" panose="020B0503020102020204" pitchFamily="34" charset="0"/>
              </a:rPr>
              <a:t>If you have questions about upcoming events or request that we appear at an event, we want to hear from you! Please contact [CONTACT PERSON] at the office.</a:t>
            </a:r>
            <a:endParaRPr lang="en-US" sz="14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endParaRPr lang="en-US" sz="700" b="1" dirty="0">
              <a:latin typeface="Franklin Gothic Book" panose="020B0503020102020204" pitchFamily="34" charset="0"/>
            </a:endParaRPr>
          </a:p>
          <a:p>
            <a:r>
              <a:rPr lang="en-US" sz="1550" b="1" dirty="0">
                <a:latin typeface="Franklin Gothic Book" panose="020B0503020102020204" pitchFamily="34" charset="0"/>
              </a:rPr>
              <a:t>[CONTACT INFO]:</a:t>
            </a:r>
          </a:p>
          <a:p>
            <a:r>
              <a:rPr lang="en-US" sz="1500" dirty="0">
                <a:latin typeface="Franklin Gothic Book" panose="020B0503020102020204" pitchFamily="34" charset="0"/>
              </a:rPr>
              <a:t>[Address]</a:t>
            </a:r>
          </a:p>
          <a:p>
            <a:r>
              <a:rPr lang="en-US" sz="1500" dirty="0">
                <a:latin typeface="Franklin Gothic Book" panose="020B0503020102020204" pitchFamily="34" charset="0"/>
              </a:rPr>
              <a:t>[Address]</a:t>
            </a:r>
          </a:p>
          <a:p>
            <a:r>
              <a:rPr lang="en-US" sz="1500" dirty="0">
                <a:latin typeface="Franklin Gothic Book" panose="020B0503020102020204" pitchFamily="34" charset="0"/>
              </a:rPr>
              <a:t>[Phone]</a:t>
            </a:r>
          </a:p>
          <a:p>
            <a:r>
              <a:rPr lang="en-US" sz="1500" dirty="0">
                <a:latin typeface="Franklin Gothic Book" panose="020B0503020102020204" pitchFamily="34" charset="0"/>
              </a:rPr>
              <a:t>[Website URL]</a:t>
            </a:r>
            <a:endParaRPr lang="en-US" sz="1500" dirty="0">
              <a:solidFill>
                <a:srgbClr val="58585A"/>
              </a:solidFill>
              <a:latin typeface="Franklin Gothic Book" panose="020B0503020102020204" pitchFamily="34" charset="0"/>
            </a:endParaRPr>
          </a:p>
        </p:txBody>
      </p:sp>
      <p:sp>
        <p:nvSpPr>
          <p:cNvPr id="29" name="TextBox 28"/>
          <p:cNvSpPr txBox="1"/>
          <p:nvPr/>
        </p:nvSpPr>
        <p:spPr>
          <a:xfrm>
            <a:off x="254911" y="164892"/>
            <a:ext cx="2778717" cy="461665"/>
          </a:xfrm>
          <a:prstGeom prst="rect">
            <a:avLst/>
          </a:prstGeom>
          <a:noFill/>
        </p:spPr>
        <p:txBody>
          <a:bodyPr wrap="square" rtlCol="0">
            <a:spAutoFit/>
          </a:bodyPr>
          <a:lstStyle/>
          <a:p>
            <a:r>
              <a:rPr lang="en-US" sz="2400" b="1" dirty="0">
                <a:solidFill>
                  <a:srgbClr val="70941D"/>
                </a:solidFill>
                <a:latin typeface="Franklin Gothic Book" panose="020B0503020102020204" pitchFamily="34" charset="0"/>
              </a:rPr>
              <a:t>ACTIVE OTTUMWA</a:t>
            </a:r>
          </a:p>
        </p:txBody>
      </p:sp>
      <p:pic>
        <p:nvPicPr>
          <p:cNvPr id="4" name="Picture 3"/>
          <p:cNvPicPr>
            <a:picLocks noChangeAspect="1"/>
          </p:cNvPicPr>
          <p:nvPr/>
        </p:nvPicPr>
        <p:blipFill>
          <a:blip r:embed="rId2"/>
          <a:stretch>
            <a:fillRect/>
          </a:stretch>
        </p:blipFill>
        <p:spPr>
          <a:xfrm>
            <a:off x="5673829" y="6948060"/>
            <a:ext cx="1408911" cy="1056683"/>
          </a:xfrm>
          <a:prstGeom prst="rect">
            <a:avLst/>
          </a:prstGeom>
        </p:spPr>
      </p:pic>
      <p:grpSp>
        <p:nvGrpSpPr>
          <p:cNvPr id="16" name="Group 15"/>
          <p:cNvGrpSpPr/>
          <p:nvPr/>
        </p:nvGrpSpPr>
        <p:grpSpPr>
          <a:xfrm>
            <a:off x="237094" y="2978830"/>
            <a:ext cx="1197813" cy="1323439"/>
            <a:chOff x="237094" y="2916838"/>
            <a:chExt cx="1197813" cy="1323439"/>
          </a:xfrm>
        </p:grpSpPr>
        <p:sp>
          <p:nvSpPr>
            <p:cNvPr id="6" name="Oval 5"/>
            <p:cNvSpPr/>
            <p:nvPr/>
          </p:nvSpPr>
          <p:spPr>
            <a:xfrm>
              <a:off x="237094" y="3047112"/>
              <a:ext cx="1197813" cy="1124884"/>
            </a:xfrm>
            <a:prstGeom prst="ellipse">
              <a:avLst/>
            </a:prstGeom>
            <a:ln w="28575">
              <a:solidFill>
                <a:srgbClr val="DA3E9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TextBox 4"/>
            <p:cNvSpPr txBox="1"/>
            <p:nvPr/>
          </p:nvSpPr>
          <p:spPr>
            <a:xfrm>
              <a:off x="453640" y="2916838"/>
              <a:ext cx="764719" cy="1323439"/>
            </a:xfrm>
            <a:prstGeom prst="rect">
              <a:avLst/>
            </a:prstGeom>
            <a:noFill/>
          </p:spPr>
          <p:txBody>
            <a:bodyPr wrap="square" rtlCol="0">
              <a:spAutoFit/>
            </a:bodyPr>
            <a:lstStyle/>
            <a:p>
              <a:r>
                <a:rPr lang="en-US" sz="8000" dirty="0">
                  <a:solidFill>
                    <a:srgbClr val="9E1F64"/>
                  </a:solidFill>
                  <a:latin typeface="Franklin Gothic Heavy" panose="020B0903020102020204" pitchFamily="34" charset="0"/>
                </a:rPr>
                <a:t>2</a:t>
              </a:r>
            </a:p>
          </p:txBody>
        </p:sp>
      </p:grpSp>
      <p:sp>
        <p:nvSpPr>
          <p:cNvPr id="8" name="Rounded Rectangle 7"/>
          <p:cNvSpPr/>
          <p:nvPr/>
        </p:nvSpPr>
        <p:spPr>
          <a:xfrm>
            <a:off x="1565241" y="2976104"/>
            <a:ext cx="3631669" cy="1363251"/>
          </a:xfrm>
          <a:prstGeom prst="roundRect">
            <a:avLst/>
          </a:prstGeom>
          <a:solidFill>
            <a:srgbClr val="DA3E93"/>
          </a:solidFill>
          <a:ln w="19050">
            <a:solidFill>
              <a:srgbClr val="9E1F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Franklin Gothic Book" panose="020B0503020102020204" pitchFamily="34" charset="0"/>
              </a:rPr>
              <a:t>Extended screen time can hinder you and your family from living an active lifestyle. </a:t>
            </a:r>
            <a:r>
              <a:rPr lang="en-US" sz="1600" b="1" dirty="0">
                <a:latin typeface="Franklin Gothic Book" panose="020B0503020102020204" pitchFamily="34" charset="0"/>
              </a:rPr>
              <a:t>Aim to limit your recreational screen time to less than 2 hours a day using these tips!</a:t>
            </a:r>
          </a:p>
        </p:txBody>
      </p:sp>
      <p:sp>
        <p:nvSpPr>
          <p:cNvPr id="22" name="Freeform 21"/>
          <p:cNvSpPr/>
          <p:nvPr/>
        </p:nvSpPr>
        <p:spPr>
          <a:xfrm rot="16200000">
            <a:off x="2800024" y="7111406"/>
            <a:ext cx="1182271" cy="3654183"/>
          </a:xfrm>
          <a:custGeom>
            <a:avLst/>
            <a:gdLst>
              <a:gd name="connsiteX0" fmla="*/ 159820 w 1522095"/>
              <a:gd name="connsiteY0" fmla="*/ 0 h 1899920"/>
              <a:gd name="connsiteX1" fmla="*/ 1362275 w 1522095"/>
              <a:gd name="connsiteY1" fmla="*/ 0 h 1899920"/>
              <a:gd name="connsiteX2" fmla="*/ 1522095 w 1522095"/>
              <a:gd name="connsiteY2" fmla="*/ 159820 h 1899920"/>
              <a:gd name="connsiteX3" fmla="*/ 1522095 w 1522095"/>
              <a:gd name="connsiteY3" fmla="*/ 1899920 h 1899920"/>
              <a:gd name="connsiteX4" fmla="*/ 1522095 w 1522095"/>
              <a:gd name="connsiteY4" fmla="*/ 1899920 h 1899920"/>
              <a:gd name="connsiteX5" fmla="*/ 0 w 1522095"/>
              <a:gd name="connsiteY5" fmla="*/ 1899920 h 1899920"/>
              <a:gd name="connsiteX6" fmla="*/ 0 w 1522095"/>
              <a:gd name="connsiteY6" fmla="*/ 1899920 h 1899920"/>
              <a:gd name="connsiteX7" fmla="*/ 0 w 1522095"/>
              <a:gd name="connsiteY7" fmla="*/ 159820 h 1899920"/>
              <a:gd name="connsiteX8" fmla="*/ 159820 w 1522095"/>
              <a:gd name="connsiteY8" fmla="*/ 0 h 189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2095" h="1899920">
                <a:moveTo>
                  <a:pt x="1362275" y="1899920"/>
                </a:moveTo>
                <a:lnTo>
                  <a:pt x="159820" y="1899920"/>
                </a:lnTo>
                <a:cubicBezTo>
                  <a:pt x="71554" y="1899920"/>
                  <a:pt x="0" y="1828366"/>
                  <a:pt x="0" y="1740100"/>
                </a:cubicBezTo>
                <a:lnTo>
                  <a:pt x="0" y="0"/>
                </a:lnTo>
                <a:lnTo>
                  <a:pt x="0" y="0"/>
                </a:lnTo>
                <a:lnTo>
                  <a:pt x="1522095" y="0"/>
                </a:lnTo>
                <a:lnTo>
                  <a:pt x="1522095" y="0"/>
                </a:lnTo>
                <a:lnTo>
                  <a:pt x="1522095" y="1740100"/>
                </a:lnTo>
                <a:cubicBezTo>
                  <a:pt x="1522095" y="1828366"/>
                  <a:pt x="1450541" y="1899920"/>
                  <a:pt x="1362275" y="1899920"/>
                </a:cubicBezTo>
                <a:close/>
              </a:path>
            </a:pathLst>
          </a:custGeom>
          <a:solidFill>
            <a:srgbClr val="98BC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1507" tIns="234696" rIns="281506" bIns="281506" numCol="1" spcCol="1270" anchor="t" anchorCtr="0">
            <a:noAutofit/>
          </a:bodyPr>
          <a:lstStyle/>
          <a:p>
            <a:pPr lvl="0" algn="ctr" defTabSz="1466850">
              <a:lnSpc>
                <a:spcPct val="90000"/>
              </a:lnSpc>
              <a:spcBef>
                <a:spcPct val="0"/>
              </a:spcBef>
              <a:spcAft>
                <a:spcPct val="35000"/>
              </a:spcAft>
            </a:pPr>
            <a:endParaRPr lang="en-US" sz="3300" kern="1200" dirty="0"/>
          </a:p>
        </p:txBody>
      </p:sp>
      <p:sp>
        <p:nvSpPr>
          <p:cNvPr id="51" name="Freeform 50"/>
          <p:cNvSpPr/>
          <p:nvPr/>
        </p:nvSpPr>
        <p:spPr>
          <a:xfrm rot="16200000">
            <a:off x="2778683" y="3245677"/>
            <a:ext cx="1182271" cy="3654183"/>
          </a:xfrm>
          <a:custGeom>
            <a:avLst/>
            <a:gdLst>
              <a:gd name="connsiteX0" fmla="*/ 159820 w 1522095"/>
              <a:gd name="connsiteY0" fmla="*/ 0 h 1899920"/>
              <a:gd name="connsiteX1" fmla="*/ 1362275 w 1522095"/>
              <a:gd name="connsiteY1" fmla="*/ 0 h 1899920"/>
              <a:gd name="connsiteX2" fmla="*/ 1522095 w 1522095"/>
              <a:gd name="connsiteY2" fmla="*/ 159820 h 1899920"/>
              <a:gd name="connsiteX3" fmla="*/ 1522095 w 1522095"/>
              <a:gd name="connsiteY3" fmla="*/ 1899920 h 1899920"/>
              <a:gd name="connsiteX4" fmla="*/ 1522095 w 1522095"/>
              <a:gd name="connsiteY4" fmla="*/ 1899920 h 1899920"/>
              <a:gd name="connsiteX5" fmla="*/ 0 w 1522095"/>
              <a:gd name="connsiteY5" fmla="*/ 1899920 h 1899920"/>
              <a:gd name="connsiteX6" fmla="*/ 0 w 1522095"/>
              <a:gd name="connsiteY6" fmla="*/ 1899920 h 1899920"/>
              <a:gd name="connsiteX7" fmla="*/ 0 w 1522095"/>
              <a:gd name="connsiteY7" fmla="*/ 159820 h 1899920"/>
              <a:gd name="connsiteX8" fmla="*/ 159820 w 1522095"/>
              <a:gd name="connsiteY8" fmla="*/ 0 h 189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2095" h="1899920">
                <a:moveTo>
                  <a:pt x="1362275" y="1899920"/>
                </a:moveTo>
                <a:lnTo>
                  <a:pt x="159820" y="1899920"/>
                </a:lnTo>
                <a:cubicBezTo>
                  <a:pt x="71554" y="1899920"/>
                  <a:pt x="0" y="1828366"/>
                  <a:pt x="0" y="1740100"/>
                </a:cubicBezTo>
                <a:lnTo>
                  <a:pt x="0" y="0"/>
                </a:lnTo>
                <a:lnTo>
                  <a:pt x="0" y="0"/>
                </a:lnTo>
                <a:lnTo>
                  <a:pt x="1522095" y="0"/>
                </a:lnTo>
                <a:lnTo>
                  <a:pt x="1522095" y="0"/>
                </a:lnTo>
                <a:lnTo>
                  <a:pt x="1522095" y="1740100"/>
                </a:lnTo>
                <a:cubicBezTo>
                  <a:pt x="1522095" y="1828366"/>
                  <a:pt x="1450541" y="1899920"/>
                  <a:pt x="1362275" y="1899920"/>
                </a:cubicBezTo>
                <a:close/>
              </a:path>
            </a:pathLst>
          </a:custGeom>
          <a:solidFill>
            <a:srgbClr val="FFD46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1507" tIns="234696" rIns="281506" bIns="281506" numCol="1" spcCol="1270" anchor="t" anchorCtr="0">
            <a:noAutofit/>
          </a:bodyPr>
          <a:lstStyle/>
          <a:p>
            <a:pPr lvl="0" algn="ctr" defTabSz="1466850">
              <a:lnSpc>
                <a:spcPct val="90000"/>
              </a:lnSpc>
              <a:spcBef>
                <a:spcPct val="0"/>
              </a:spcBef>
              <a:spcAft>
                <a:spcPct val="35000"/>
              </a:spcAft>
            </a:pPr>
            <a:endParaRPr lang="en-US" sz="3300" kern="1200"/>
          </a:p>
        </p:txBody>
      </p:sp>
      <p:sp>
        <p:nvSpPr>
          <p:cNvPr id="52" name="Freeform 51"/>
          <p:cNvSpPr/>
          <p:nvPr/>
        </p:nvSpPr>
        <p:spPr>
          <a:xfrm rot="16200000">
            <a:off x="2823519" y="5793542"/>
            <a:ext cx="1182271" cy="3654183"/>
          </a:xfrm>
          <a:custGeom>
            <a:avLst/>
            <a:gdLst>
              <a:gd name="connsiteX0" fmla="*/ 159820 w 1522095"/>
              <a:gd name="connsiteY0" fmla="*/ 0 h 1899920"/>
              <a:gd name="connsiteX1" fmla="*/ 1362275 w 1522095"/>
              <a:gd name="connsiteY1" fmla="*/ 0 h 1899920"/>
              <a:gd name="connsiteX2" fmla="*/ 1522095 w 1522095"/>
              <a:gd name="connsiteY2" fmla="*/ 159820 h 1899920"/>
              <a:gd name="connsiteX3" fmla="*/ 1522095 w 1522095"/>
              <a:gd name="connsiteY3" fmla="*/ 1899920 h 1899920"/>
              <a:gd name="connsiteX4" fmla="*/ 1522095 w 1522095"/>
              <a:gd name="connsiteY4" fmla="*/ 1899920 h 1899920"/>
              <a:gd name="connsiteX5" fmla="*/ 0 w 1522095"/>
              <a:gd name="connsiteY5" fmla="*/ 1899920 h 1899920"/>
              <a:gd name="connsiteX6" fmla="*/ 0 w 1522095"/>
              <a:gd name="connsiteY6" fmla="*/ 1899920 h 1899920"/>
              <a:gd name="connsiteX7" fmla="*/ 0 w 1522095"/>
              <a:gd name="connsiteY7" fmla="*/ 159820 h 1899920"/>
              <a:gd name="connsiteX8" fmla="*/ 159820 w 1522095"/>
              <a:gd name="connsiteY8" fmla="*/ 0 h 189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2095" h="1899920">
                <a:moveTo>
                  <a:pt x="1362275" y="1899920"/>
                </a:moveTo>
                <a:lnTo>
                  <a:pt x="159820" y="1899920"/>
                </a:lnTo>
                <a:cubicBezTo>
                  <a:pt x="71554" y="1899920"/>
                  <a:pt x="0" y="1828366"/>
                  <a:pt x="0" y="1740100"/>
                </a:cubicBezTo>
                <a:lnTo>
                  <a:pt x="0" y="0"/>
                </a:lnTo>
                <a:lnTo>
                  <a:pt x="0" y="0"/>
                </a:lnTo>
                <a:lnTo>
                  <a:pt x="1522095" y="0"/>
                </a:lnTo>
                <a:lnTo>
                  <a:pt x="1522095" y="0"/>
                </a:lnTo>
                <a:lnTo>
                  <a:pt x="1522095" y="1740100"/>
                </a:lnTo>
                <a:cubicBezTo>
                  <a:pt x="1522095" y="1828366"/>
                  <a:pt x="1450541" y="1899920"/>
                  <a:pt x="1362275" y="1899920"/>
                </a:cubicBezTo>
                <a:close/>
              </a:path>
            </a:pathLst>
          </a:custGeom>
          <a:solidFill>
            <a:srgbClr val="EC744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1507" tIns="234696" rIns="281506" bIns="281506" numCol="1" spcCol="1270" anchor="t" anchorCtr="0">
            <a:noAutofit/>
          </a:bodyPr>
          <a:lstStyle/>
          <a:p>
            <a:pPr lvl="0" algn="ctr" defTabSz="1466850">
              <a:lnSpc>
                <a:spcPct val="90000"/>
              </a:lnSpc>
              <a:spcBef>
                <a:spcPct val="0"/>
              </a:spcBef>
              <a:spcAft>
                <a:spcPct val="35000"/>
              </a:spcAft>
            </a:pPr>
            <a:endParaRPr lang="en-US" sz="3300" kern="1200"/>
          </a:p>
        </p:txBody>
      </p:sp>
      <p:sp>
        <p:nvSpPr>
          <p:cNvPr id="55" name="Freeform 54"/>
          <p:cNvSpPr/>
          <p:nvPr/>
        </p:nvSpPr>
        <p:spPr>
          <a:xfrm rot="16200000">
            <a:off x="2775619" y="4506163"/>
            <a:ext cx="1188399" cy="3665578"/>
          </a:xfrm>
          <a:custGeom>
            <a:avLst/>
            <a:gdLst>
              <a:gd name="connsiteX0" fmla="*/ 159820 w 1522095"/>
              <a:gd name="connsiteY0" fmla="*/ 0 h 1899920"/>
              <a:gd name="connsiteX1" fmla="*/ 1362275 w 1522095"/>
              <a:gd name="connsiteY1" fmla="*/ 0 h 1899920"/>
              <a:gd name="connsiteX2" fmla="*/ 1522095 w 1522095"/>
              <a:gd name="connsiteY2" fmla="*/ 159820 h 1899920"/>
              <a:gd name="connsiteX3" fmla="*/ 1522095 w 1522095"/>
              <a:gd name="connsiteY3" fmla="*/ 1899920 h 1899920"/>
              <a:gd name="connsiteX4" fmla="*/ 1522095 w 1522095"/>
              <a:gd name="connsiteY4" fmla="*/ 1899920 h 1899920"/>
              <a:gd name="connsiteX5" fmla="*/ 0 w 1522095"/>
              <a:gd name="connsiteY5" fmla="*/ 1899920 h 1899920"/>
              <a:gd name="connsiteX6" fmla="*/ 0 w 1522095"/>
              <a:gd name="connsiteY6" fmla="*/ 1899920 h 1899920"/>
              <a:gd name="connsiteX7" fmla="*/ 0 w 1522095"/>
              <a:gd name="connsiteY7" fmla="*/ 159820 h 1899920"/>
              <a:gd name="connsiteX8" fmla="*/ 159820 w 1522095"/>
              <a:gd name="connsiteY8" fmla="*/ 0 h 189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2095" h="1899920">
                <a:moveTo>
                  <a:pt x="1362275" y="1899920"/>
                </a:moveTo>
                <a:lnTo>
                  <a:pt x="159820" y="1899920"/>
                </a:lnTo>
                <a:cubicBezTo>
                  <a:pt x="71554" y="1899920"/>
                  <a:pt x="0" y="1828366"/>
                  <a:pt x="0" y="1740100"/>
                </a:cubicBezTo>
                <a:lnTo>
                  <a:pt x="0" y="0"/>
                </a:lnTo>
                <a:lnTo>
                  <a:pt x="0" y="0"/>
                </a:lnTo>
                <a:lnTo>
                  <a:pt x="1522095" y="0"/>
                </a:lnTo>
                <a:lnTo>
                  <a:pt x="1522095" y="0"/>
                </a:lnTo>
                <a:lnTo>
                  <a:pt x="1522095" y="1740100"/>
                </a:lnTo>
                <a:cubicBezTo>
                  <a:pt x="1522095" y="1828366"/>
                  <a:pt x="1450541" y="1899920"/>
                  <a:pt x="1362275" y="189992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1507" tIns="234696" rIns="281506" bIns="281506" numCol="1" spcCol="1270" anchor="t" anchorCtr="0">
            <a:noAutofit/>
          </a:bodyPr>
          <a:lstStyle/>
          <a:p>
            <a:pPr lvl="0" algn="ctr" defTabSz="1466850">
              <a:lnSpc>
                <a:spcPct val="90000"/>
              </a:lnSpc>
              <a:spcBef>
                <a:spcPct val="0"/>
              </a:spcBef>
              <a:spcAft>
                <a:spcPct val="35000"/>
              </a:spcAft>
            </a:pPr>
            <a:endParaRPr lang="en-US" sz="3300" kern="1200"/>
          </a:p>
        </p:txBody>
      </p:sp>
      <p:sp>
        <p:nvSpPr>
          <p:cNvPr id="41" name="TextBox 40"/>
          <p:cNvSpPr txBox="1"/>
          <p:nvPr/>
        </p:nvSpPr>
        <p:spPr>
          <a:xfrm>
            <a:off x="1583487" y="4402477"/>
            <a:ext cx="3607192" cy="1354217"/>
          </a:xfrm>
          <a:prstGeom prst="rect">
            <a:avLst/>
          </a:prstGeom>
          <a:noFill/>
        </p:spPr>
        <p:txBody>
          <a:bodyPr wrap="square" rtlCol="0">
            <a:spAutoFit/>
          </a:bodyPr>
          <a:lstStyle/>
          <a:p>
            <a:pPr algn="ctr"/>
            <a:r>
              <a:rPr lang="en-US" b="1" dirty="0"/>
              <a:t>Unplug and get active!</a:t>
            </a:r>
          </a:p>
          <a:p>
            <a:pPr algn="ctr"/>
            <a:r>
              <a:rPr lang="en-US" sz="1600" dirty="0"/>
              <a:t>The warm weather will quickly come to an end, so unplug and get active by participating in fun summer activities while there is still time.</a:t>
            </a:r>
          </a:p>
        </p:txBody>
      </p:sp>
      <p:sp>
        <p:nvSpPr>
          <p:cNvPr id="66" name="TextBox 65"/>
          <p:cNvSpPr txBox="1"/>
          <p:nvPr/>
        </p:nvSpPr>
        <p:spPr>
          <a:xfrm>
            <a:off x="1548399" y="8246911"/>
            <a:ext cx="3579620" cy="1354217"/>
          </a:xfrm>
          <a:prstGeom prst="rect">
            <a:avLst/>
          </a:prstGeom>
          <a:noFill/>
        </p:spPr>
        <p:txBody>
          <a:bodyPr wrap="square" rtlCol="0">
            <a:spAutoFit/>
          </a:bodyPr>
          <a:lstStyle/>
          <a:p>
            <a:pPr algn="ctr"/>
            <a:r>
              <a:rPr lang="en-US" b="1" dirty="0"/>
              <a:t>Encourage each other!</a:t>
            </a:r>
          </a:p>
          <a:p>
            <a:pPr algn="ctr"/>
            <a:r>
              <a:rPr lang="en-US" sz="1600" dirty="0"/>
              <a:t>Instead of communicating with friends through technology, get together and work toward your health goals by being active and spending time together.</a:t>
            </a:r>
          </a:p>
        </p:txBody>
      </p:sp>
      <p:sp>
        <p:nvSpPr>
          <p:cNvPr id="67" name="TextBox 66"/>
          <p:cNvSpPr txBox="1"/>
          <p:nvPr/>
        </p:nvSpPr>
        <p:spPr>
          <a:xfrm>
            <a:off x="1546671" y="7099740"/>
            <a:ext cx="3746507" cy="1107996"/>
          </a:xfrm>
          <a:prstGeom prst="rect">
            <a:avLst/>
          </a:prstGeom>
          <a:noFill/>
        </p:spPr>
        <p:txBody>
          <a:bodyPr wrap="square" rtlCol="0">
            <a:spAutoFit/>
          </a:bodyPr>
          <a:lstStyle/>
          <a:p>
            <a:pPr algn="ctr"/>
            <a:r>
              <a:rPr lang="en-US" b="1" dirty="0"/>
              <a:t>Hold yourself accountable!</a:t>
            </a:r>
          </a:p>
          <a:p>
            <a:pPr algn="ctr"/>
            <a:r>
              <a:rPr lang="en-US" sz="1600" dirty="0"/>
              <a:t>Try to keep track of your screen time. Remember, less than 2 hours of screen time a day is ideal!</a:t>
            </a:r>
          </a:p>
        </p:txBody>
      </p:sp>
      <p:sp>
        <p:nvSpPr>
          <p:cNvPr id="68" name="TextBox 67"/>
          <p:cNvSpPr txBox="1"/>
          <p:nvPr/>
        </p:nvSpPr>
        <p:spPr>
          <a:xfrm>
            <a:off x="1611059" y="5807336"/>
            <a:ext cx="3596976" cy="1107996"/>
          </a:xfrm>
          <a:prstGeom prst="rect">
            <a:avLst/>
          </a:prstGeom>
          <a:noFill/>
        </p:spPr>
        <p:txBody>
          <a:bodyPr wrap="square" rtlCol="0">
            <a:spAutoFit/>
          </a:bodyPr>
          <a:lstStyle/>
          <a:p>
            <a:pPr algn="ctr"/>
            <a:r>
              <a:rPr lang="en-US" b="1" dirty="0"/>
              <a:t>Spend quality time with others!</a:t>
            </a:r>
          </a:p>
          <a:p>
            <a:pPr algn="ctr"/>
            <a:r>
              <a:rPr lang="en-US" sz="1600" dirty="0"/>
              <a:t>Make an effort to spend time with family and friends in situations where you may normally be distracted by electronics.</a:t>
            </a:r>
            <a:endParaRPr lang="en-US" dirty="0"/>
          </a:p>
        </p:txBody>
      </p:sp>
      <p:sp>
        <p:nvSpPr>
          <p:cNvPr id="70" name="Rectangle 69"/>
          <p:cNvSpPr/>
          <p:nvPr/>
        </p:nvSpPr>
        <p:spPr>
          <a:xfrm>
            <a:off x="89432" y="9616131"/>
            <a:ext cx="7595646" cy="39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713" indent="-112713">
              <a:buAutoNum type="arabicPeriod"/>
            </a:pPr>
            <a:endParaRPr lang="en-US" sz="1100" dirty="0">
              <a:solidFill>
                <a:schemeClr val="tx1"/>
              </a:solidFill>
              <a:latin typeface="Franklin Gothic Book" panose="020B0503020102020204" pitchFamily="34" charset="0"/>
            </a:endParaRPr>
          </a:p>
          <a:p>
            <a:pPr marL="228600" indent="-228600">
              <a:buAutoNum type="arabicPeriod"/>
            </a:pPr>
            <a:r>
              <a:rPr lang="en-US" sz="1100" dirty="0">
                <a:solidFill>
                  <a:schemeClr val="tx1"/>
                </a:solidFill>
                <a:latin typeface="Franklin Gothic Book" panose="020B0503020102020204" pitchFamily="34" charset="0"/>
              </a:rPr>
              <a:t>“Why 5-2-1-0 Works” (2018). IDPH. </a:t>
            </a:r>
            <a:r>
              <a:rPr lang="en-US" sz="1100" dirty="0">
                <a:solidFill>
                  <a:schemeClr val="tx1"/>
                </a:solidFill>
                <a:latin typeface="Franklin Gothic Book" panose="020B0503020102020204" pitchFamily="34" charset="0"/>
                <a:hlinkClick r:id="rId3"/>
              </a:rPr>
              <a:t>http://www.iowahealthieststate.com/resources/individuals/5210/why5210works/</a:t>
            </a:r>
            <a:endParaRPr lang="en-US" sz="1100" dirty="0">
              <a:solidFill>
                <a:schemeClr val="tx1"/>
              </a:solidFill>
              <a:latin typeface="Franklin Gothic Book" panose="020B0503020102020204" pitchFamily="34" charset="0"/>
            </a:endParaRPr>
          </a:p>
          <a:p>
            <a:pPr marL="228600" indent="-228600">
              <a:buAutoNum type="arabicPeriod"/>
            </a:pPr>
            <a:r>
              <a:rPr lang="en-US" sz="1100" dirty="0">
                <a:solidFill>
                  <a:schemeClr val="tx1"/>
                </a:solidFill>
                <a:latin typeface="Franklin Gothic Book" panose="020B0503020102020204" pitchFamily="34" charset="0"/>
              </a:rPr>
              <a:t>“5-2-1-0 Health Choices Count.” (2018). IDPH. </a:t>
            </a:r>
            <a:r>
              <a:rPr lang="en-US" sz="1100" dirty="0">
                <a:solidFill>
                  <a:schemeClr val="tx1"/>
                </a:solidFill>
                <a:latin typeface="Franklin Gothic Book" panose="020B0503020102020204" pitchFamily="34" charset="0"/>
                <a:hlinkClick r:id="rId4"/>
              </a:rPr>
              <a:t>https://idph.iowa.gov/nutrition-physical-activity/healthy-choices</a:t>
            </a:r>
            <a:endParaRPr lang="en-US" sz="1100" dirty="0">
              <a:solidFill>
                <a:schemeClr val="tx1"/>
              </a:solidFill>
              <a:latin typeface="Franklin Gothic Book" panose="020B0503020102020204" pitchFamily="34" charset="0"/>
            </a:endParaRPr>
          </a:p>
          <a:p>
            <a:endParaRPr lang="en-US" sz="1100" dirty="0">
              <a:solidFill>
                <a:schemeClr val="tx1"/>
              </a:solidFill>
              <a:latin typeface="Franklin Gothic Book" panose="020B0503020102020204" pitchFamily="34" charset="0"/>
            </a:endParaRPr>
          </a:p>
        </p:txBody>
      </p:sp>
      <p:grpSp>
        <p:nvGrpSpPr>
          <p:cNvPr id="2" name="Group 1"/>
          <p:cNvGrpSpPr/>
          <p:nvPr/>
        </p:nvGrpSpPr>
        <p:grpSpPr>
          <a:xfrm>
            <a:off x="272715" y="4465386"/>
            <a:ext cx="1097971" cy="1176175"/>
            <a:chOff x="272715" y="4403394"/>
            <a:chExt cx="1097971" cy="1176175"/>
          </a:xfrm>
        </p:grpSpPr>
        <p:sp>
          <p:nvSpPr>
            <p:cNvPr id="45" name="Rounded Rectangle 44"/>
            <p:cNvSpPr/>
            <p:nvPr/>
          </p:nvSpPr>
          <p:spPr>
            <a:xfrm rot="16200000">
              <a:off x="233613" y="4442496"/>
              <a:ext cx="1176175" cy="1097971"/>
            </a:xfrm>
            <a:prstGeom prst="roundRect">
              <a:avLst>
                <a:gd name="adj" fmla="val 10000"/>
              </a:avLst>
            </a:prstGeom>
            <a:solidFill>
              <a:srgbClr val="FFD347"/>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33" name="Pictur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929" y="4558902"/>
              <a:ext cx="798430" cy="865158"/>
            </a:xfrm>
            <a:prstGeom prst="rect">
              <a:avLst/>
            </a:prstGeom>
          </p:spPr>
        </p:pic>
      </p:grpSp>
      <p:grpSp>
        <p:nvGrpSpPr>
          <p:cNvPr id="11" name="Group 10"/>
          <p:cNvGrpSpPr/>
          <p:nvPr/>
        </p:nvGrpSpPr>
        <p:grpSpPr>
          <a:xfrm>
            <a:off x="287621" y="7020096"/>
            <a:ext cx="1122448" cy="1176175"/>
            <a:chOff x="287621" y="6958104"/>
            <a:chExt cx="1122448" cy="1176175"/>
          </a:xfrm>
        </p:grpSpPr>
        <p:sp>
          <p:nvSpPr>
            <p:cNvPr id="50" name="Rounded Rectangle 49"/>
            <p:cNvSpPr/>
            <p:nvPr/>
          </p:nvSpPr>
          <p:spPr>
            <a:xfrm rot="16200000">
              <a:off x="260757" y="6984968"/>
              <a:ext cx="1176175" cy="1122448"/>
            </a:xfrm>
            <a:prstGeom prst="roundRect">
              <a:avLst>
                <a:gd name="adj" fmla="val 10000"/>
              </a:avLst>
            </a:prstGeom>
            <a:solidFill>
              <a:srgbClr val="EA673E"/>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3941" y="7171832"/>
              <a:ext cx="844489" cy="742624"/>
            </a:xfrm>
            <a:prstGeom prst="rect">
              <a:avLst/>
            </a:prstGeom>
          </p:spPr>
        </p:pic>
      </p:grpSp>
      <p:grpSp>
        <p:nvGrpSpPr>
          <p:cNvPr id="13" name="Group 12"/>
          <p:cNvGrpSpPr/>
          <p:nvPr/>
        </p:nvGrpSpPr>
        <p:grpSpPr>
          <a:xfrm>
            <a:off x="308675" y="8356597"/>
            <a:ext cx="1122448" cy="1176175"/>
            <a:chOff x="308675" y="8279107"/>
            <a:chExt cx="1122448" cy="1176175"/>
          </a:xfrm>
        </p:grpSpPr>
        <p:sp>
          <p:nvSpPr>
            <p:cNvPr id="21" name="Rounded Rectangle 20"/>
            <p:cNvSpPr/>
            <p:nvPr/>
          </p:nvSpPr>
          <p:spPr>
            <a:xfrm rot="16200000">
              <a:off x="281811" y="8305971"/>
              <a:ext cx="1176175" cy="1122448"/>
            </a:xfrm>
            <a:prstGeom prst="roundRect">
              <a:avLst>
                <a:gd name="adj" fmla="val 10000"/>
              </a:avLst>
            </a:prstGeom>
            <a:solidFill>
              <a:srgbClr val="B2CD8F"/>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38" name="Picture 37"/>
            <p:cNvPicPr>
              <a:picLocks noChangeAspect="1"/>
            </p:cNvPicPr>
            <p:nvPr/>
          </p:nvPicPr>
          <p:blipFill rotWithShape="1">
            <a:blip r:embed="rId7" cstate="print">
              <a:extLst>
                <a:ext uri="{28A0092B-C50C-407E-A947-70E740481C1C}">
                  <a14:useLocalDpi xmlns:a14="http://schemas.microsoft.com/office/drawing/2010/main" val="0"/>
                </a:ext>
              </a:extLst>
            </a:blip>
            <a:srcRect l="12286" t="16272" r="19848" b="11010"/>
            <a:stretch/>
          </p:blipFill>
          <p:spPr>
            <a:xfrm>
              <a:off x="404469" y="8526037"/>
              <a:ext cx="465429" cy="715085"/>
            </a:xfrm>
            <a:prstGeom prst="rect">
              <a:avLst/>
            </a:prstGeom>
          </p:spPr>
        </p:pic>
        <p:pic>
          <p:nvPicPr>
            <p:cNvPr id="39" name="Picture 38"/>
            <p:cNvPicPr>
              <a:picLocks noChangeAspect="1"/>
            </p:cNvPicPr>
            <p:nvPr/>
          </p:nvPicPr>
          <p:blipFill rotWithShape="1">
            <a:blip r:embed="rId8" cstate="print">
              <a:extLst>
                <a:ext uri="{28A0092B-C50C-407E-A947-70E740481C1C}">
                  <a14:useLocalDpi xmlns:a14="http://schemas.microsoft.com/office/drawing/2010/main" val="0"/>
                </a:ext>
              </a:extLst>
            </a:blip>
            <a:srcRect t="16272" r="21591" b="8021"/>
            <a:stretch/>
          </p:blipFill>
          <p:spPr>
            <a:xfrm>
              <a:off x="773062" y="8510539"/>
              <a:ext cx="535368" cy="741194"/>
            </a:xfrm>
            <a:prstGeom prst="rect">
              <a:avLst/>
            </a:prstGeom>
          </p:spPr>
        </p:pic>
      </p:grpSp>
      <p:sp>
        <p:nvSpPr>
          <p:cNvPr id="54" name="Rounded Rectangle 53"/>
          <p:cNvSpPr/>
          <p:nvPr/>
        </p:nvSpPr>
        <p:spPr>
          <a:xfrm rot="16200000">
            <a:off x="268236" y="5793122"/>
            <a:ext cx="1182271" cy="1101394"/>
          </a:xfrm>
          <a:prstGeom prst="roundRect">
            <a:avLst>
              <a:gd name="adj" fmla="val 1000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026" name="Picture 2" descr="Image result for family ic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9929" y="5888491"/>
            <a:ext cx="941754" cy="941754"/>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p:cNvSpPr/>
          <p:nvPr/>
        </p:nvSpPr>
        <p:spPr>
          <a:xfrm>
            <a:off x="5280885" y="3020811"/>
            <a:ext cx="2313284" cy="1658461"/>
          </a:xfrm>
          <a:prstGeom prst="rect">
            <a:avLst/>
          </a:prstGeom>
          <a:solidFill>
            <a:schemeClr val="bg1"/>
          </a:solidFill>
          <a:ln w="28575">
            <a:solidFill>
              <a:srgbClr val="585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3200" dirty="0">
              <a:latin typeface="Franklin Gothic Medium" panose="020B0603020102020204" pitchFamily="34" charset="0"/>
            </a:endParaRPr>
          </a:p>
          <a:p>
            <a:pPr algn="ctr"/>
            <a:endParaRPr lang="en-US" sz="3200" b="1" dirty="0">
              <a:latin typeface="Franklin Gothic Medium" panose="020B0603020102020204" pitchFamily="34" charset="0"/>
            </a:endParaRPr>
          </a:p>
          <a:p>
            <a:pPr algn="ctr"/>
            <a:r>
              <a:rPr lang="en-US" sz="2000" dirty="0">
                <a:solidFill>
                  <a:schemeClr val="tx1"/>
                </a:solidFill>
                <a:latin typeface="Franklin Gothic Medium" panose="020B0603020102020204" pitchFamily="34" charset="0"/>
              </a:rPr>
              <a:t>[Month] In Review</a:t>
            </a:r>
          </a:p>
        </p:txBody>
      </p:sp>
      <p:pic>
        <p:nvPicPr>
          <p:cNvPr id="37" name="Picture 3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73829" y="3142806"/>
            <a:ext cx="1390656" cy="1029846"/>
          </a:xfrm>
          <a:prstGeom prst="rect">
            <a:avLst/>
          </a:prstGeom>
        </p:spPr>
      </p:pic>
      <p:sp>
        <p:nvSpPr>
          <p:cNvPr id="9" name="TextBox 8"/>
          <p:cNvSpPr txBox="1"/>
          <p:nvPr/>
        </p:nvSpPr>
        <p:spPr>
          <a:xfrm>
            <a:off x="254911" y="969223"/>
            <a:ext cx="7339258" cy="1754326"/>
          </a:xfrm>
          <a:prstGeom prst="rect">
            <a:avLst/>
          </a:prstGeom>
          <a:noFill/>
        </p:spPr>
        <p:txBody>
          <a:bodyPr wrap="square" rtlCol="0">
            <a:spAutoFit/>
          </a:bodyPr>
          <a:lstStyle/>
          <a:p>
            <a:r>
              <a:rPr lang="en-US" dirty="0">
                <a:latin typeface="Franklin Gothic Book" panose="020B0503020102020204" pitchFamily="34" charset="0"/>
              </a:rPr>
              <a:t>Each month, we included information on physical activity, tips for PALs, or other relevant information for Active Iowa participants and PALs. These tips were evidence-based, often including information from the CDC. Graphics were all from piktochart.com. Below is an example of one “Tip of the Month.” For four consecutive months, we highlighted each part of the IDPH’s 5-2-1-0 initiative. </a:t>
            </a:r>
          </a:p>
        </p:txBody>
      </p:sp>
    </p:spTree>
    <p:extLst>
      <p:ext uri="{BB962C8B-B14F-4D97-AF65-F5344CB8AC3E}">
        <p14:creationId xmlns:p14="http://schemas.microsoft.com/office/powerpoint/2010/main" val="31902074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12004</TotalTime>
  <Words>547</Words>
  <Application>Microsoft Macintosh PowerPoint</Application>
  <PresentationFormat>Custom</PresentationFormat>
  <Paragraphs>55</Paragraphs>
  <Slides>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vt:i4>
      </vt:variant>
    </vt:vector>
  </HeadingPairs>
  <TitlesOfParts>
    <vt:vector size="10" baseType="lpstr">
      <vt:lpstr>Arial</vt:lpstr>
      <vt:lpstr>Calibri</vt:lpstr>
      <vt:lpstr>Calibri Light</vt:lpstr>
      <vt:lpstr>Franklin Gothic Book</vt:lpstr>
      <vt:lpstr>Franklin Gothic Heavy</vt:lpstr>
      <vt:lpstr>Franklin Gothic Medium</vt:lpstr>
      <vt:lpstr>Times New Roman</vt:lpstr>
      <vt:lpstr>Office Theme</vt:lpstr>
      <vt:lpstr>PowerPoint Presentation</vt:lpstr>
      <vt:lpstr>PowerPoint Presentation</vt:lpstr>
    </vt:vector>
  </TitlesOfParts>
  <Company>The 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Bucklin, Rebecca S</dc:creator>
  <cp:lastModifiedBy>Gant, Melissa</cp:lastModifiedBy>
  <cp:revision>921</cp:revision>
  <cp:lastPrinted>2017-12-11T21:48:16Z</cp:lastPrinted>
  <dcterms:created xsi:type="dcterms:W3CDTF">2016-07-05T21:39:44Z</dcterms:created>
  <dcterms:modified xsi:type="dcterms:W3CDTF">2023-08-15T18:09:33Z</dcterms:modified>
</cp:coreProperties>
</file>